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1"/>
  </p:sldMasterIdLst>
  <p:notesMasterIdLst>
    <p:notesMasterId r:id="rId22"/>
  </p:notesMasterIdLst>
  <p:handoutMasterIdLst>
    <p:handoutMasterId r:id="rId23"/>
  </p:handoutMasterIdLst>
  <p:sldIdLst>
    <p:sldId id="476" r:id="rId2"/>
    <p:sldId id="477" r:id="rId3"/>
    <p:sldId id="489" r:id="rId4"/>
    <p:sldId id="490" r:id="rId5"/>
    <p:sldId id="491" r:id="rId6"/>
    <p:sldId id="492" r:id="rId7"/>
    <p:sldId id="513" r:id="rId8"/>
    <p:sldId id="514" r:id="rId9"/>
    <p:sldId id="509" r:id="rId10"/>
    <p:sldId id="515" r:id="rId11"/>
    <p:sldId id="516" r:id="rId12"/>
    <p:sldId id="519" r:id="rId13"/>
    <p:sldId id="559" r:id="rId14"/>
    <p:sldId id="560" r:id="rId15"/>
    <p:sldId id="561" r:id="rId16"/>
    <p:sldId id="520" r:id="rId17"/>
    <p:sldId id="521" r:id="rId18"/>
    <p:sldId id="523" r:id="rId19"/>
    <p:sldId id="530" r:id="rId20"/>
    <p:sldId id="531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5" autoAdjust="0"/>
    <p:restoredTop sz="99620" autoAdjust="0"/>
  </p:normalViewPr>
  <p:slideViewPr>
    <p:cSldViewPr snapToGrid="0" snapToObjects="1">
      <p:cViewPr varScale="1">
        <p:scale>
          <a:sx n="105" d="100"/>
          <a:sy n="105" d="100"/>
        </p:scale>
        <p:origin x="-120" y="-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D5D2E-027D-2340-84BF-299E9117BDED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27F57-334F-6D46-969D-3899708A9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77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80F4B-D91B-A540-A740-07631227E7EF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1455E-17D7-3849-B053-26F4F802B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72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0872" y="605254"/>
            <a:ext cx="6582256" cy="19897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0489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64446" y="3608574"/>
            <a:ext cx="2133600" cy="273844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67615"/>
            <a:ext cx="2895600" cy="273844"/>
          </a:xfrm>
        </p:spPr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6419" y="4867615"/>
            <a:ext cx="2133600" cy="273844"/>
          </a:xfrm>
        </p:spPr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129955" y="131368"/>
            <a:ext cx="881006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129955" y="4862137"/>
            <a:ext cx="881006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96576" y="297443"/>
            <a:ext cx="743443" cy="8523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9955" y="341239"/>
            <a:ext cx="862593" cy="70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 anchor="ctr"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955" y="629872"/>
            <a:ext cx="8810064" cy="4222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52798"/>
            <a:ext cx="2895600" cy="273844"/>
          </a:xfrm>
        </p:spPr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6419" y="4852798"/>
            <a:ext cx="2133600" cy="273844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129955" y="131368"/>
            <a:ext cx="881006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H="1">
            <a:off x="129955" y="604890"/>
            <a:ext cx="881006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129955" y="4862137"/>
            <a:ext cx="881006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387" y="138666"/>
            <a:ext cx="557632" cy="45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387" y="138666"/>
            <a:ext cx="557632" cy="45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4" Type="http://schemas.openxmlformats.org/officeDocument/2006/relationships/image" Target="../media/image22.emf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6208"/>
            <a:ext cx="8229600" cy="1985406"/>
          </a:xfrm>
        </p:spPr>
        <p:txBody>
          <a:bodyPr>
            <a:normAutofit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Elastic wave-equation and </a:t>
            </a:r>
            <a:r>
              <a:rPr lang="en-US" dirty="0" err="1" smtClean="0"/>
              <a:t>adjoint</a:t>
            </a:r>
            <a:r>
              <a:rPr lang="en-US" dirty="0" smtClean="0"/>
              <a:t> formulation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7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532834"/>
            <a:ext cx="2958353" cy="2270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3" y="1532833"/>
            <a:ext cx="2958353" cy="22701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647" y="1532833"/>
            <a:ext cx="2958353" cy="22701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r="74548"/>
          <a:stretch/>
        </p:blipFill>
        <p:spPr>
          <a:xfrm>
            <a:off x="3648402" y="714614"/>
            <a:ext cx="1836983" cy="708037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Linearization in the data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21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646" y="1532833"/>
            <a:ext cx="2958353" cy="22701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1" y="1532833"/>
            <a:ext cx="2958352" cy="227012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3" y="1532833"/>
            <a:ext cx="2958353" cy="2270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47720" r="19403"/>
          <a:stretch/>
        </p:blipFill>
        <p:spPr>
          <a:xfrm>
            <a:off x="3362900" y="714614"/>
            <a:ext cx="2372897" cy="708037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Linearization in the data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05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12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Linearization in the data space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81" y="1420607"/>
            <a:ext cx="2897172" cy="3527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211" y="2287828"/>
            <a:ext cx="3767977" cy="183921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4026" y="2574261"/>
            <a:ext cx="1421641" cy="11908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6881" y="637382"/>
            <a:ext cx="2897172" cy="70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4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13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Linearization in the data space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81" y="1420607"/>
            <a:ext cx="2897172" cy="3527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211" y="2287828"/>
            <a:ext cx="3767977" cy="183921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4026" y="2574261"/>
            <a:ext cx="1421641" cy="11908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6881" y="637382"/>
            <a:ext cx="2897172" cy="70299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3951579" y="1439698"/>
            <a:ext cx="502474" cy="333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20248" y="1612395"/>
            <a:ext cx="2044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model perturbation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617194" y="3005136"/>
            <a:ext cx="502474" cy="333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5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14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Linearization in the data space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81" y="1420607"/>
            <a:ext cx="2897172" cy="3527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211" y="2287828"/>
            <a:ext cx="3767977" cy="183921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4026" y="2574261"/>
            <a:ext cx="1421641" cy="11908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6881" y="637382"/>
            <a:ext cx="2897172" cy="70299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3727174" y="1420607"/>
            <a:ext cx="297573" cy="333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975626" y="1650774"/>
            <a:ext cx="1765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scattering matrix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127200" y="3012874"/>
            <a:ext cx="297573" cy="333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13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15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Linearization in the data space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81" y="1420607"/>
            <a:ext cx="2897172" cy="3527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211" y="2287828"/>
            <a:ext cx="3767977" cy="183921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4026" y="2574261"/>
            <a:ext cx="1421641" cy="11908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6881" y="637382"/>
            <a:ext cx="2897172" cy="70299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2975413" y="1438493"/>
            <a:ext cx="297573" cy="2817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124200" y="1650774"/>
            <a:ext cx="340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wave-equation modeling operator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770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16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Linearization in the data space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81" y="1420607"/>
            <a:ext cx="2897172" cy="3527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881" y="637382"/>
            <a:ext cx="2897172" cy="702990"/>
          </a:xfrm>
          <a:prstGeom prst="rect">
            <a:avLst/>
          </a:prstGeom>
        </p:spPr>
      </p:pic>
      <p:sp>
        <p:nvSpPr>
          <p:cNvPr id="9" name="Content Placeholder 6"/>
          <p:cNvSpPr txBox="1">
            <a:spLocks/>
          </p:cNvSpPr>
          <p:nvPr/>
        </p:nvSpPr>
        <p:spPr>
          <a:xfrm>
            <a:off x="129955" y="1805076"/>
            <a:ext cx="8810064" cy="37959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1600" dirty="0" smtClean="0"/>
              <a:t>Changing the model space to density and seismic velocities:</a:t>
            </a:r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913" y="2555056"/>
            <a:ext cx="6613731" cy="17368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7492" y="2915507"/>
            <a:ext cx="1124409" cy="93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04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17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Adjoint</a:t>
            </a:r>
            <a:r>
              <a:rPr lang="en-US" dirty="0" smtClean="0"/>
              <a:t> of the linear Born operator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866" y="1597003"/>
            <a:ext cx="2897172" cy="352793"/>
          </a:xfrm>
          <a:prstGeom prst="rect">
            <a:avLst/>
          </a:prstGeom>
        </p:spPr>
      </p:pic>
      <p:sp>
        <p:nvSpPr>
          <p:cNvPr id="9" name="Content Placeholder 6"/>
          <p:cNvSpPr txBox="1">
            <a:spLocks/>
          </p:cNvSpPr>
          <p:nvPr/>
        </p:nvSpPr>
        <p:spPr>
          <a:xfrm>
            <a:off x="129955" y="901805"/>
            <a:ext cx="8810064" cy="67505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sz="1600" dirty="0" smtClean="0"/>
              <a:t>The reason I want to have my wave equation as a linear relation between data space and model space, is to go from here:</a:t>
            </a:r>
            <a:endParaRPr lang="en-US" sz="1600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129955" y="1949796"/>
            <a:ext cx="8810064" cy="37959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sz="1600" dirty="0" smtClean="0"/>
              <a:t>To here:</a:t>
            </a:r>
            <a:endParaRPr lang="en-US" sz="1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4866" y="2463594"/>
            <a:ext cx="2966752" cy="26690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199" y="3163037"/>
            <a:ext cx="6099727" cy="12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01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18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Adjoint</a:t>
            </a:r>
            <a:r>
              <a:rPr lang="en-US" dirty="0" smtClean="0"/>
              <a:t> of the linear Born operator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866" y="1597003"/>
            <a:ext cx="2897172" cy="352793"/>
          </a:xfrm>
          <a:prstGeom prst="rect">
            <a:avLst/>
          </a:prstGeom>
        </p:spPr>
      </p:pic>
      <p:sp>
        <p:nvSpPr>
          <p:cNvPr id="9" name="Content Placeholder 6"/>
          <p:cNvSpPr txBox="1">
            <a:spLocks/>
          </p:cNvSpPr>
          <p:nvPr/>
        </p:nvSpPr>
        <p:spPr>
          <a:xfrm>
            <a:off x="129955" y="901805"/>
            <a:ext cx="8810064" cy="67505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sz="1600" dirty="0" smtClean="0"/>
              <a:t>The reason I want to have my wave equation as a linear relation between data space and model space, is to go from here:</a:t>
            </a:r>
            <a:endParaRPr lang="en-US" sz="1600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129955" y="1949796"/>
            <a:ext cx="8810064" cy="37959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sz="1600" dirty="0" smtClean="0"/>
              <a:t>To here:</a:t>
            </a:r>
            <a:endParaRPr lang="en-US" sz="1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4866" y="2463594"/>
            <a:ext cx="2966752" cy="26690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199" y="3163037"/>
            <a:ext cx="6099727" cy="12332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230200" y="2396797"/>
            <a:ext cx="411418" cy="333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64711" y="2094262"/>
            <a:ext cx="3132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ata difference or data residual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29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19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Adjoint</a:t>
            </a:r>
            <a:r>
              <a:rPr lang="en-US" dirty="0" smtClean="0"/>
              <a:t> of the linear Born operator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866" y="1597003"/>
            <a:ext cx="2897172" cy="352793"/>
          </a:xfrm>
          <a:prstGeom prst="rect">
            <a:avLst/>
          </a:prstGeom>
        </p:spPr>
      </p:pic>
      <p:sp>
        <p:nvSpPr>
          <p:cNvPr id="9" name="Content Placeholder 6"/>
          <p:cNvSpPr txBox="1">
            <a:spLocks/>
          </p:cNvSpPr>
          <p:nvPr/>
        </p:nvSpPr>
        <p:spPr>
          <a:xfrm>
            <a:off x="129955" y="901805"/>
            <a:ext cx="8810064" cy="67505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sz="1600" dirty="0" smtClean="0"/>
              <a:t>The reason I want to have my wave equation as a linear relation between data space and model space, is to go from here:</a:t>
            </a:r>
            <a:endParaRPr lang="en-US" sz="1600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129955" y="1949796"/>
            <a:ext cx="8810064" cy="37959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sz="1600" dirty="0" smtClean="0"/>
              <a:t>To here:</a:t>
            </a:r>
            <a:endParaRPr lang="en-US" sz="1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4866" y="2463594"/>
            <a:ext cx="2966752" cy="26690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199" y="3163037"/>
            <a:ext cx="6099727" cy="12332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266231" y="2396797"/>
            <a:ext cx="411418" cy="333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0323" y="2101541"/>
            <a:ext cx="3634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a</a:t>
            </a:r>
            <a:r>
              <a:rPr lang="en-US" dirty="0" err="1" smtClean="0">
                <a:solidFill>
                  <a:srgbClr val="FF0000"/>
                </a:solidFill>
              </a:rPr>
              <a:t>djoint</a:t>
            </a:r>
            <a:r>
              <a:rPr lang="en-US" dirty="0" smtClean="0">
                <a:solidFill>
                  <a:srgbClr val="FF0000"/>
                </a:solidFill>
              </a:rPr>
              <a:t> propagation of the </a:t>
            </a:r>
            <a:r>
              <a:rPr lang="en-US" dirty="0" err="1" smtClean="0">
                <a:solidFill>
                  <a:srgbClr val="FF0000"/>
                </a:solidFill>
              </a:rPr>
              <a:t>wavefield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04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280" y="1336046"/>
            <a:ext cx="6078239" cy="107908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The elastic wave-equation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8897" y="587598"/>
            <a:ext cx="8801121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Navier’s</a:t>
            </a:r>
            <a:r>
              <a:rPr lang="en-US" sz="2000" dirty="0" smtClean="0"/>
              <a:t> Equation for an isotropic linearly-elastic solid: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9174" y="3058599"/>
            <a:ext cx="6636797" cy="10802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w</a:t>
            </a:r>
            <a:r>
              <a:rPr lang="en-US" dirty="0" smtClean="0"/>
              <a:t>here: 	</a:t>
            </a:r>
            <a:r>
              <a:rPr lang="en-US" dirty="0" err="1" smtClean="0"/>
              <a:t>ρ</a:t>
            </a:r>
            <a:r>
              <a:rPr lang="en-US" i="1" dirty="0" smtClean="0"/>
              <a:t>, </a:t>
            </a:r>
            <a:r>
              <a:rPr lang="en-US" i="1" dirty="0" err="1" smtClean="0"/>
              <a:t>λ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μ </a:t>
            </a:r>
            <a:r>
              <a:rPr lang="en-US" dirty="0" smtClean="0"/>
              <a:t>are density, bulk and shear moduli, respectively</a:t>
            </a:r>
          </a:p>
          <a:p>
            <a:pPr>
              <a:lnSpc>
                <a:spcPct val="120000"/>
              </a:lnSpc>
            </a:pPr>
            <a:r>
              <a:rPr lang="en-US" i="1" dirty="0" smtClean="0"/>
              <a:t>	 	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smtClean="0"/>
              <a:t>u(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,t</a:t>
            </a:r>
            <a:r>
              <a:rPr lang="en-US" i="1" dirty="0" smtClean="0"/>
              <a:t>)</a:t>
            </a:r>
            <a:r>
              <a:rPr lang="en-US" dirty="0" smtClean="0"/>
              <a:t> is the particle displacement in direction </a:t>
            </a:r>
            <a:r>
              <a:rPr lang="en-US" i="1" dirty="0" err="1" smtClean="0"/>
              <a:t>i</a:t>
            </a:r>
            <a:endParaRPr lang="en-US" i="1" dirty="0" smtClean="0"/>
          </a:p>
          <a:p>
            <a:pPr>
              <a:lnSpc>
                <a:spcPct val="120000"/>
              </a:lnSpc>
            </a:pPr>
            <a:r>
              <a:rPr lang="en-US" i="1" dirty="0"/>
              <a:t>	</a:t>
            </a:r>
            <a:r>
              <a:rPr lang="en-US" i="1" dirty="0" smtClean="0"/>
              <a:t>	f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is a force in direction </a:t>
            </a:r>
            <a:r>
              <a:rPr lang="en-US" i="1" dirty="0" err="1" smtClean="0"/>
              <a:t>i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5953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20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Adjoint</a:t>
            </a:r>
            <a:r>
              <a:rPr lang="en-US" dirty="0" smtClean="0"/>
              <a:t> of the linear Born operator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866" y="1597003"/>
            <a:ext cx="2897172" cy="352793"/>
          </a:xfrm>
          <a:prstGeom prst="rect">
            <a:avLst/>
          </a:prstGeom>
        </p:spPr>
      </p:pic>
      <p:sp>
        <p:nvSpPr>
          <p:cNvPr id="9" name="Content Placeholder 6"/>
          <p:cNvSpPr txBox="1">
            <a:spLocks/>
          </p:cNvSpPr>
          <p:nvPr/>
        </p:nvSpPr>
        <p:spPr>
          <a:xfrm>
            <a:off x="129955" y="901805"/>
            <a:ext cx="8810064" cy="67505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sz="1600" dirty="0" smtClean="0"/>
              <a:t>The reason I want to have my wave equation as a linear relation between data space and model space, is to go from here:</a:t>
            </a:r>
            <a:endParaRPr lang="en-US" sz="1600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129955" y="1949796"/>
            <a:ext cx="8810064" cy="37959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sz="1600" dirty="0" smtClean="0"/>
              <a:t>To here:</a:t>
            </a:r>
            <a:endParaRPr lang="en-US" sz="1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4866" y="2463594"/>
            <a:ext cx="2966752" cy="26690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199" y="3163037"/>
            <a:ext cx="6099727" cy="12332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398675" y="2396797"/>
            <a:ext cx="411418" cy="333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86496" y="2101541"/>
            <a:ext cx="3658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cattering matrix </a:t>
            </a:r>
            <a:r>
              <a:rPr lang="en-US" sz="1400" dirty="0" smtClean="0">
                <a:solidFill>
                  <a:srgbClr val="FF0000"/>
                </a:solidFill>
                <a:sym typeface="Wingdings"/>
              </a:rPr>
              <a:t></a:t>
            </a:r>
            <a:r>
              <a:rPr lang="en-US" dirty="0" smtClean="0">
                <a:solidFill>
                  <a:srgbClr val="FF0000"/>
                </a:solidFill>
              </a:rPr>
              <a:t> background data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94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722" y="3634959"/>
            <a:ext cx="3657917" cy="8474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722" y="2198051"/>
            <a:ext cx="4822354" cy="13351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079" y="759014"/>
            <a:ext cx="3792041" cy="133514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2650320" y="899425"/>
            <a:ext cx="395785" cy="39578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0451" y="972044"/>
            <a:ext cx="20670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Particle velocities:</a:t>
            </a:r>
          </a:p>
          <a:p>
            <a:r>
              <a:rPr lang="en-US" i="1" dirty="0">
                <a:solidFill>
                  <a:srgbClr val="FF0000"/>
                </a:solidFill>
              </a:rPr>
              <a:t>g</a:t>
            </a:r>
            <a:r>
              <a:rPr lang="en-US" i="1" dirty="0" smtClean="0">
                <a:solidFill>
                  <a:srgbClr val="FF0000"/>
                </a:solidFill>
              </a:rPr>
              <a:t>eophone data and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directional sources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13759" y="2323029"/>
            <a:ext cx="395785" cy="39578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0450" y="2323029"/>
            <a:ext cx="1785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Normal stresses: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hydrophone data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and explosive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sources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475397" y="3647310"/>
            <a:ext cx="395785" cy="395785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0451" y="3722281"/>
            <a:ext cx="15638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Shear stresses: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Shear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sources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and data?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</a:t>
            </a:fld>
            <a:endParaRPr lang="en-US"/>
          </a:p>
        </p:txBody>
      </p:sp>
      <p:sp>
        <p:nvSpPr>
          <p:cNvPr id="16" name="Title 6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2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Navier</a:t>
            </a:r>
            <a:r>
              <a:rPr lang="en-US" dirty="0"/>
              <a:t> </a:t>
            </a:r>
            <a:r>
              <a:rPr lang="en-US" dirty="0" smtClean="0"/>
              <a:t>as a set of first order PDEs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93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9" grpId="0" animBg="1"/>
      <p:bldP spid="10" grpId="0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 descr="Screen Shot 2015-03-30 at 2.00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80160"/>
            <a:ext cx="5998516" cy="3090672"/>
          </a:xfrm>
          <a:prstGeom prst="rect">
            <a:avLst/>
          </a:prstGeom>
        </p:spPr>
      </p:pic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2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2D PDEs with </a:t>
            </a:r>
            <a:r>
              <a:rPr lang="is-IS" dirty="0" smtClean="0"/>
              <a:t>finite differences in time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9955" y="757520"/>
            <a:ext cx="4496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Implementation using staggered grids in time: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390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 descr="Screen Shot 2015-03-30 at 2.00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80160"/>
            <a:ext cx="5998516" cy="30906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16339" y="1436796"/>
            <a:ext cx="770857" cy="2860415"/>
          </a:xfrm>
          <a:prstGeom prst="rect">
            <a:avLst/>
          </a:prstGeom>
          <a:noFill/>
          <a:ln w="19050" cap="rnd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57365" y="109549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30000" dirty="0" smtClean="0">
                <a:solidFill>
                  <a:srgbClr val="FF0000"/>
                </a:solidFill>
              </a:rPr>
              <a:t>n+1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1104" y="1436796"/>
            <a:ext cx="605229" cy="1038202"/>
          </a:xfrm>
          <a:prstGeom prst="rect">
            <a:avLst/>
          </a:prstGeom>
          <a:noFill/>
          <a:ln w="19050" cap="rnd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59338" y="2701555"/>
            <a:ext cx="701240" cy="1595656"/>
          </a:xfrm>
          <a:prstGeom prst="rect">
            <a:avLst/>
          </a:prstGeom>
          <a:noFill/>
          <a:ln w="19050" cap="rnd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211705" y="1436796"/>
            <a:ext cx="691095" cy="1038202"/>
          </a:xfrm>
          <a:prstGeom prst="rect">
            <a:avLst/>
          </a:prstGeom>
          <a:noFill/>
          <a:ln w="19050" cap="rnd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76542" y="1436796"/>
            <a:ext cx="691095" cy="1038202"/>
          </a:xfrm>
          <a:prstGeom prst="rect">
            <a:avLst/>
          </a:prstGeom>
          <a:noFill/>
          <a:ln w="19050" cap="rnd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484937" y="2701555"/>
            <a:ext cx="335623" cy="1034116"/>
          </a:xfrm>
          <a:prstGeom prst="rect">
            <a:avLst/>
          </a:prstGeom>
          <a:noFill/>
          <a:ln w="19050" cap="rnd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555098" y="2701555"/>
            <a:ext cx="335623" cy="1034116"/>
          </a:xfrm>
          <a:prstGeom prst="rect">
            <a:avLst/>
          </a:prstGeom>
          <a:noFill/>
          <a:ln w="19050" cap="rnd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53528" y="3865445"/>
            <a:ext cx="335623" cy="431765"/>
          </a:xfrm>
          <a:prstGeom prst="rect">
            <a:avLst/>
          </a:prstGeom>
          <a:noFill/>
          <a:ln w="19050" cap="rnd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816310" y="3865445"/>
            <a:ext cx="335623" cy="431765"/>
          </a:xfrm>
          <a:prstGeom prst="rect">
            <a:avLst/>
          </a:prstGeom>
          <a:noFill/>
          <a:ln w="19050" cap="rnd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59473" y="1095494"/>
            <a:ext cx="38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</a:rPr>
              <a:t>d</a:t>
            </a:r>
            <a:r>
              <a:rPr lang="en-US" baseline="30000" dirty="0" err="1" smtClean="0">
                <a:solidFill>
                  <a:srgbClr val="008000"/>
                </a:solidFill>
              </a:rPr>
              <a:t>n</a:t>
            </a:r>
            <a:endParaRPr lang="en-US" baseline="30000" dirty="0">
              <a:solidFill>
                <a:srgbClr val="008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92164" y="1436796"/>
            <a:ext cx="498557" cy="1038202"/>
          </a:xfrm>
          <a:prstGeom prst="rect">
            <a:avLst/>
          </a:prstGeom>
          <a:noFill/>
          <a:ln w="19050" cap="rnd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37863" y="2701555"/>
            <a:ext cx="668556" cy="1038202"/>
          </a:xfrm>
          <a:prstGeom prst="rect">
            <a:avLst/>
          </a:prstGeom>
          <a:noFill/>
          <a:ln w="19050" cap="rnd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92164" y="3865445"/>
            <a:ext cx="664481" cy="431765"/>
          </a:xfrm>
          <a:prstGeom prst="rect">
            <a:avLst/>
          </a:prstGeom>
          <a:noFill/>
          <a:ln w="19050" cap="rnd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73058" y="1101386"/>
            <a:ext cx="35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s</a:t>
            </a:r>
            <a:r>
              <a:rPr lang="en-US" baseline="30000" dirty="0" err="1" smtClean="0">
                <a:solidFill>
                  <a:srgbClr val="0000FF"/>
                </a:solidFill>
              </a:rPr>
              <a:t>n</a:t>
            </a:r>
            <a:endParaRPr lang="en-US" baseline="30000" dirty="0">
              <a:solidFill>
                <a:srgbClr val="0000FF"/>
              </a:solidFill>
            </a:endParaRPr>
          </a:p>
        </p:txBody>
      </p:sp>
      <p:sp>
        <p:nvSpPr>
          <p:cNvPr id="24" name="Title 6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2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is-IS" dirty="0" smtClean="0"/>
              <a:t>Identifying time steps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29955" y="757520"/>
            <a:ext cx="4496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Implementation using staggered grids in time: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053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 descr="Screen Shot 2015-03-26 at 2.3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08" y="976795"/>
            <a:ext cx="1309186" cy="14518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97063" y="1114789"/>
            <a:ext cx="64521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Note that, in this approach, my data vector at time n has all wave fields at the same time step.</a:t>
            </a:r>
          </a:p>
          <a:p>
            <a:pPr algn="just"/>
            <a:endParaRPr lang="en-US" sz="1400" dirty="0" smtClean="0"/>
          </a:p>
          <a:p>
            <a:pPr algn="just"/>
            <a:r>
              <a:rPr lang="en-US" sz="1400" dirty="0" smtClean="0"/>
              <a:t>In this approach, I resample all vectors in terms of half time-steps.</a:t>
            </a:r>
            <a:endParaRPr lang="en-US" sz="1400" dirty="0"/>
          </a:p>
        </p:txBody>
      </p:sp>
      <p:grpSp>
        <p:nvGrpSpPr>
          <p:cNvPr id="6" name="Group 5"/>
          <p:cNvGrpSpPr/>
          <p:nvPr/>
        </p:nvGrpSpPr>
        <p:grpSpPr>
          <a:xfrm>
            <a:off x="37255" y="2696783"/>
            <a:ext cx="8997256" cy="1403965"/>
            <a:chOff x="37255" y="2941363"/>
            <a:chExt cx="8997256" cy="1403965"/>
          </a:xfrm>
        </p:grpSpPr>
        <p:pic>
          <p:nvPicPr>
            <p:cNvPr id="2" name="Picture 1" descr="Screen Shot 2015-05-05 at 1.11.50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55" y="2941363"/>
              <a:ext cx="6850044" cy="1403965"/>
            </a:xfrm>
            <a:prstGeom prst="rect">
              <a:avLst/>
            </a:prstGeom>
          </p:spPr>
        </p:pic>
        <p:pic>
          <p:nvPicPr>
            <p:cNvPr id="3" name="Picture 2" descr="Screen Shot 2015-05-05 at 1.12.25 PM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2409" y="2941363"/>
              <a:ext cx="2212102" cy="1403965"/>
            </a:xfrm>
            <a:prstGeom prst="rect">
              <a:avLst/>
            </a:prstGeom>
          </p:spPr>
        </p:pic>
      </p:grpSp>
      <p:sp>
        <p:nvSpPr>
          <p:cNvPr id="12" name="Content Placeholder 6"/>
          <p:cNvSpPr txBox="1">
            <a:spLocks/>
          </p:cNvSpPr>
          <p:nvPr/>
        </p:nvSpPr>
        <p:spPr>
          <a:xfrm>
            <a:off x="129955" y="603504"/>
            <a:ext cx="8810064" cy="34368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sz="1400" dirty="0"/>
              <a:t>Recursive operator by </a:t>
            </a:r>
            <a:r>
              <a:rPr lang="en-US" sz="1400" dirty="0" smtClean="0"/>
              <a:t>time step refinement</a:t>
            </a: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2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is-IS" dirty="0" smtClean="0"/>
              <a:t>Re-ordering the terms and refining the time step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1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7</a:t>
            </a:fld>
            <a:endParaRPr lang="en-US"/>
          </a:p>
        </p:txBody>
      </p:sp>
      <p:pic>
        <p:nvPicPr>
          <p:cNvPr id="8" name="Picture 7" descr="Screen Shot 2015-03-26 at 2.3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08" y="976795"/>
            <a:ext cx="1309186" cy="14518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97063" y="1114789"/>
            <a:ext cx="64521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Note that, in this approach, my data vector at time n has all wave fields at the same time step.</a:t>
            </a:r>
          </a:p>
          <a:p>
            <a:pPr algn="just"/>
            <a:endParaRPr lang="en-US" sz="1400" dirty="0" smtClean="0"/>
          </a:p>
          <a:p>
            <a:pPr algn="just"/>
            <a:r>
              <a:rPr lang="en-US" sz="1400" dirty="0" smtClean="0"/>
              <a:t>In this approach, I resample all vectors in terms of half time-steps.</a:t>
            </a:r>
            <a:endParaRPr lang="en-US" sz="1400" dirty="0"/>
          </a:p>
        </p:txBody>
      </p:sp>
      <p:grpSp>
        <p:nvGrpSpPr>
          <p:cNvPr id="6" name="Group 5"/>
          <p:cNvGrpSpPr/>
          <p:nvPr/>
        </p:nvGrpSpPr>
        <p:grpSpPr>
          <a:xfrm>
            <a:off x="37255" y="2696783"/>
            <a:ext cx="8997256" cy="1403965"/>
            <a:chOff x="37255" y="2941363"/>
            <a:chExt cx="8997256" cy="1403965"/>
          </a:xfrm>
        </p:grpSpPr>
        <p:pic>
          <p:nvPicPr>
            <p:cNvPr id="2" name="Picture 1" descr="Screen Shot 2015-05-05 at 1.11.50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55" y="2941363"/>
              <a:ext cx="6850044" cy="1403965"/>
            </a:xfrm>
            <a:prstGeom prst="rect">
              <a:avLst/>
            </a:prstGeom>
          </p:spPr>
        </p:pic>
        <p:pic>
          <p:nvPicPr>
            <p:cNvPr id="3" name="Picture 2" descr="Screen Shot 2015-05-05 at 1.12.25 PM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2409" y="2941363"/>
              <a:ext cx="2212102" cy="1403965"/>
            </a:xfrm>
            <a:prstGeom prst="rect">
              <a:avLst/>
            </a:prstGeom>
          </p:spPr>
        </p:pic>
      </p:grpSp>
      <p:sp>
        <p:nvSpPr>
          <p:cNvPr id="12" name="Content Placeholder 6"/>
          <p:cNvSpPr txBox="1">
            <a:spLocks/>
          </p:cNvSpPr>
          <p:nvPr/>
        </p:nvSpPr>
        <p:spPr>
          <a:xfrm>
            <a:off x="129955" y="603504"/>
            <a:ext cx="8810064" cy="34368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sz="1400" dirty="0"/>
              <a:t>Recursive operator by </a:t>
            </a:r>
            <a:r>
              <a:rPr lang="en-US" sz="1400" dirty="0" smtClean="0"/>
              <a:t>time step refinement</a:t>
            </a: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129955" y="103802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2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is-IS" dirty="0" smtClean="0"/>
              <a:t>Re-ordering the terms and refining the time step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91538" y="1387549"/>
            <a:ext cx="173964" cy="2000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39382" y="3062342"/>
            <a:ext cx="173964" cy="2000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753167" y="3062342"/>
            <a:ext cx="173964" cy="2000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727367" y="3057993"/>
            <a:ext cx="173964" cy="2000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432512" y="3062342"/>
            <a:ext cx="173964" cy="2000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8853037" y="3062342"/>
            <a:ext cx="173964" cy="2000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Screen Shot 2015-05-05 at 1.27.55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94" y="4237935"/>
            <a:ext cx="5738150" cy="44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14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8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Linearizing the elastic wave equation</a:t>
            </a:r>
            <a:endParaRPr lang="en-US" dirty="0"/>
          </a:p>
        </p:txBody>
      </p:sp>
      <p:sp>
        <p:nvSpPr>
          <p:cNvPr id="14" name="Content Placeholder 6"/>
          <p:cNvSpPr txBox="1">
            <a:spLocks/>
          </p:cNvSpPr>
          <p:nvPr/>
        </p:nvSpPr>
        <p:spPr>
          <a:xfrm>
            <a:off x="129955" y="3491552"/>
            <a:ext cx="8810064" cy="37959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1600" dirty="0" smtClean="0"/>
              <a:t>Born approximation for the elastic wave equation:</a:t>
            </a:r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704" y="2593650"/>
            <a:ext cx="8074459" cy="792115"/>
          </a:xfrm>
          <a:prstGeom prst="rect">
            <a:avLst/>
          </a:prstGeom>
        </p:spPr>
      </p:pic>
      <p:sp>
        <p:nvSpPr>
          <p:cNvPr id="16" name="Content Placeholder 6"/>
          <p:cNvSpPr txBox="1">
            <a:spLocks/>
          </p:cNvSpPr>
          <p:nvPr/>
        </p:nvSpPr>
        <p:spPr>
          <a:xfrm>
            <a:off x="129955" y="2076405"/>
            <a:ext cx="8810064" cy="37959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1600" dirty="0" smtClean="0"/>
              <a:t>Because I know the relation between </a:t>
            </a:r>
            <a:r>
              <a:rPr lang="en-US" sz="1600" b="1" dirty="0" smtClean="0"/>
              <a:t>m</a:t>
            </a:r>
            <a:r>
              <a:rPr lang="en-US" sz="1600" dirty="0" smtClean="0"/>
              <a:t> and </a:t>
            </a:r>
            <a:r>
              <a:rPr lang="en-US" sz="1600" b="1" dirty="0" smtClean="0"/>
              <a:t>d</a:t>
            </a:r>
            <a:r>
              <a:rPr lang="en-US" sz="1600" dirty="0" smtClean="0"/>
              <a:t>, I can expand </a:t>
            </a:r>
            <a:r>
              <a:rPr lang="en-US" sz="1600" b="1" dirty="0" smtClean="0"/>
              <a:t>W(m)</a:t>
            </a:r>
            <a:r>
              <a:rPr lang="en-US" sz="1600" dirty="0" smtClean="0"/>
              <a:t> in a Taylor series:</a:t>
            </a:r>
            <a:endParaRPr lang="en-US" sz="16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r="20094"/>
          <a:stretch/>
        </p:blipFill>
        <p:spPr>
          <a:xfrm>
            <a:off x="532705" y="4059654"/>
            <a:ext cx="6451964" cy="792115"/>
          </a:xfrm>
          <a:prstGeom prst="rect">
            <a:avLst/>
          </a:prstGeom>
        </p:spPr>
      </p:pic>
      <p:sp>
        <p:nvSpPr>
          <p:cNvPr id="20" name="Content Placeholder 6"/>
          <p:cNvSpPr txBox="1">
            <a:spLocks/>
          </p:cNvSpPr>
          <p:nvPr/>
        </p:nvSpPr>
        <p:spPr>
          <a:xfrm>
            <a:off x="129955" y="711365"/>
            <a:ext cx="8810064" cy="37959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1600" dirty="0" smtClean="0"/>
              <a:t>Let </a:t>
            </a:r>
            <a:r>
              <a:rPr lang="en-US" sz="1600" b="1" dirty="0" smtClean="0"/>
              <a:t>W</a:t>
            </a:r>
            <a:r>
              <a:rPr lang="en-US" sz="1600" dirty="0" smtClean="0"/>
              <a:t> be a vector that contain the solution </a:t>
            </a:r>
            <a:r>
              <a:rPr lang="en-US" sz="1600" b="1" dirty="0" smtClean="0"/>
              <a:t>d</a:t>
            </a:r>
            <a:r>
              <a:rPr lang="en-US" sz="1600" dirty="0" smtClean="0"/>
              <a:t> at all time steps </a:t>
            </a:r>
            <a:r>
              <a:rPr lang="en-US" sz="1600" b="1" dirty="0" smtClean="0"/>
              <a:t>n</a:t>
            </a:r>
            <a:r>
              <a:rPr lang="en-US" sz="1600" dirty="0" smtClean="0"/>
              <a:t>:</a:t>
            </a:r>
            <a:endParaRPr lang="en-US" sz="16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713461"/>
              </p:ext>
            </p:extLst>
          </p:nvPr>
        </p:nvGraphicFramePr>
        <p:xfrm>
          <a:off x="532704" y="1176932"/>
          <a:ext cx="3796133" cy="709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3" name="Equation" r:id="rId4" imgW="1917700" imgH="393700" progId="Equation.3">
                  <p:embed/>
                </p:oleObj>
              </mc:Choice>
              <mc:Fallback>
                <p:oleObj name="Equation" r:id="rId4" imgW="1917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2704" y="1176932"/>
                        <a:ext cx="3796133" cy="709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239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55" y="2556163"/>
            <a:ext cx="2743200" cy="212725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PhD Oral Defense - Gustavo Alves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95127" y="2076406"/>
            <a:ext cx="261582" cy="2020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6819" y="2556163"/>
            <a:ext cx="2743200" cy="2127250"/>
          </a:xfrm>
          <a:prstGeom prst="rect">
            <a:avLst/>
          </a:prstGeom>
        </p:spPr>
      </p:pic>
      <p:sp>
        <p:nvSpPr>
          <p:cNvPr id="14" name="Content Placeholder 6"/>
          <p:cNvSpPr txBox="1">
            <a:spLocks/>
          </p:cNvSpPr>
          <p:nvPr/>
        </p:nvSpPr>
        <p:spPr>
          <a:xfrm>
            <a:off x="129955" y="609727"/>
            <a:ext cx="8810064" cy="33361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1400" dirty="0" smtClean="0"/>
              <a:t>Born approximation for the elastic wave equation</a:t>
            </a:r>
            <a:endParaRPr lang="en-US" sz="14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02440" y="2556163"/>
            <a:ext cx="2743200" cy="2127250"/>
            <a:chOff x="3202440" y="1390448"/>
            <a:chExt cx="2743200" cy="212725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02440" y="1390448"/>
              <a:ext cx="2743200" cy="212725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/>
            <a:srcRect l="13415" t="13760" r="16826" b="51479"/>
            <a:stretch/>
          </p:blipFill>
          <p:spPr>
            <a:xfrm>
              <a:off x="3522776" y="2401025"/>
              <a:ext cx="1913608" cy="739446"/>
            </a:xfrm>
            <a:prstGeom prst="rect">
              <a:avLst/>
            </a:prstGeom>
          </p:spPr>
        </p:pic>
      </p:grpSp>
      <p:sp>
        <p:nvSpPr>
          <p:cNvPr id="16" name="Content Placeholder 6"/>
          <p:cNvSpPr txBox="1">
            <a:spLocks/>
          </p:cNvSpPr>
          <p:nvPr/>
        </p:nvSpPr>
        <p:spPr>
          <a:xfrm>
            <a:off x="129955" y="1599153"/>
            <a:ext cx="8810064" cy="34368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1400" dirty="0" smtClean="0"/>
              <a:t>Visually, what does this mean?</a:t>
            </a:r>
            <a:endParaRPr lang="en-US" sz="14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/>
          <a:srcRect r="19403"/>
          <a:stretch/>
        </p:blipFill>
        <p:spPr>
          <a:xfrm>
            <a:off x="679034" y="956082"/>
            <a:ext cx="5816993" cy="708037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9579"/>
              </p:ext>
            </p:extLst>
          </p:nvPr>
        </p:nvGraphicFramePr>
        <p:xfrm>
          <a:off x="129957" y="1942837"/>
          <a:ext cx="863504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9890"/>
                <a:gridCol w="788958"/>
                <a:gridCol w="2364223"/>
                <a:gridCol w="608183"/>
                <a:gridCol w="24237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lang="en-US" sz="2400" b="0" baseline="-250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Δm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131265"/>
              </p:ext>
            </p:extLst>
          </p:nvPr>
        </p:nvGraphicFramePr>
        <p:xfrm>
          <a:off x="-4203" y="4587899"/>
          <a:ext cx="8965971" cy="247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657"/>
                <a:gridCol w="2988657"/>
                <a:gridCol w="2988657"/>
              </a:tblGrid>
              <a:tr h="247013"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Total</a:t>
                      </a:r>
                      <a:r>
                        <a:rPr lang="en-US" sz="1600" b="0" baseline="0" dirty="0" smtClean="0">
                          <a:solidFill>
                            <a:srgbClr val="000000"/>
                          </a:solidFill>
                        </a:rPr>
                        <a:t> density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Background density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50000"/>
                        </a:lnSpc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Density</a:t>
                      </a:r>
                      <a:r>
                        <a:rPr lang="en-US" sz="1600" b="0" baseline="0" dirty="0" smtClean="0">
                          <a:solidFill>
                            <a:srgbClr val="000000"/>
                          </a:solidFill>
                        </a:rPr>
                        <a:t> perturbation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129955" y="146304"/>
            <a:ext cx="8229600" cy="4435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</a:t>
            </a:r>
            <a:r>
              <a:rPr lang="mr-IN" dirty="0" smtClean="0"/>
              <a:t>–</a:t>
            </a:r>
            <a:r>
              <a:rPr lang="en-US" dirty="0" smtClean="0"/>
              <a:t> Linearization in the model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88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E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SEP.thmx</Template>
  <TotalTime>29145</TotalTime>
  <Words>683</Words>
  <Application>Microsoft Macintosh PowerPoint</Application>
  <PresentationFormat>On-screen Show (16:9)</PresentationFormat>
  <Paragraphs>114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SEP</vt:lpstr>
      <vt:lpstr>Equation</vt:lpstr>
      <vt:lpstr>Chapter 2 – Elastic wave-equation and adjoint formulation</vt:lpstr>
      <vt:lpstr>Chapter 2 – The elastic wave-equation</vt:lpstr>
      <vt:lpstr>Chapter 2 – Navier as a set of first order PDEs</vt:lpstr>
      <vt:lpstr>Chapter 2 – 2D PDEs with finite differences in time</vt:lpstr>
      <vt:lpstr>Chapter 2 – Identifying time steps</vt:lpstr>
      <vt:lpstr>Chapter 2 – Re-ordering the terms and refining the time step</vt:lpstr>
      <vt:lpstr>Chapter 2 – Re-ordering the terms and refining the time step</vt:lpstr>
      <vt:lpstr>Chapter 2 – Linearizing the elastic wave equation</vt:lpstr>
      <vt:lpstr>Chapter 2 – Linearization in the model space</vt:lpstr>
      <vt:lpstr>Chapter 2 – Linearization in the data space</vt:lpstr>
      <vt:lpstr>Chapter 2 – Linearization in the data space</vt:lpstr>
      <vt:lpstr>Chapter 2 – Linearization in the data space</vt:lpstr>
      <vt:lpstr>Chapter 2 – Linearization in the data space</vt:lpstr>
      <vt:lpstr>Chapter 2 – Linearization in the data space</vt:lpstr>
      <vt:lpstr>Chapter 2 – Linearization in the data space</vt:lpstr>
      <vt:lpstr>Chapter 2 – Linearization in the data space</vt:lpstr>
      <vt:lpstr>Chapter 2 – Adjoint of the linear Born operator</vt:lpstr>
      <vt:lpstr>Chapter 2 – Adjoint of the linear Born operator</vt:lpstr>
      <vt:lpstr>Chapter 2 – Adjoint of the linear Born operator</vt:lpstr>
      <vt:lpstr>Chapter 2 – Adjoint of the linear Born operator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Gustavo Catao Alves</dc:creator>
  <cp:lastModifiedBy>Gustavo Catao Alves</cp:lastModifiedBy>
  <cp:revision>235</cp:revision>
  <dcterms:created xsi:type="dcterms:W3CDTF">2016-07-12T02:32:27Z</dcterms:created>
  <dcterms:modified xsi:type="dcterms:W3CDTF">2017-10-19T12:04:21Z</dcterms:modified>
</cp:coreProperties>
</file>